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8" r:id="rId3"/>
  </p:sldMasterIdLst>
  <p:notesMasterIdLst>
    <p:notesMasterId r:id="rId26"/>
  </p:notesMasterIdLst>
  <p:sldIdLst>
    <p:sldId id="256" r:id="rId4"/>
    <p:sldId id="257" r:id="rId5"/>
    <p:sldId id="258" r:id="rId6"/>
    <p:sldId id="259" r:id="rId7"/>
    <p:sldId id="271" r:id="rId8"/>
    <p:sldId id="270" r:id="rId9"/>
    <p:sldId id="276" r:id="rId10"/>
    <p:sldId id="261" r:id="rId11"/>
    <p:sldId id="260" r:id="rId12"/>
    <p:sldId id="263" r:id="rId13"/>
    <p:sldId id="266" r:id="rId14"/>
    <p:sldId id="277" r:id="rId15"/>
    <p:sldId id="278" r:id="rId16"/>
    <p:sldId id="279" r:id="rId17"/>
    <p:sldId id="269" r:id="rId18"/>
    <p:sldId id="268" r:id="rId19"/>
    <p:sldId id="280" r:id="rId20"/>
    <p:sldId id="272" r:id="rId21"/>
    <p:sldId id="273" r:id="rId22"/>
    <p:sldId id="274" r:id="rId23"/>
    <p:sldId id="275" r:id="rId24"/>
    <p:sldId id="26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B0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ADD13-5C2A-4A4C-A50F-879870461E35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D715A-CBAE-4F45-9BE7-067571AFBB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8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655290"/>
            <a:ext cx="8001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76200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590800" y="1676400"/>
            <a:ext cx="2667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" y="2743200"/>
            <a:ext cx="807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সালোকসংশ্লেষণ কাকে বলে?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457200"/>
            <a:ext cx="7696200" cy="60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V="1">
            <a:off x="762000" y="4953000"/>
            <a:ext cx="7772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5181600"/>
            <a:ext cx="6629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5715000"/>
            <a:ext cx="784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5562600"/>
            <a:ext cx="7772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5943600"/>
            <a:ext cx="7696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5334000"/>
            <a:ext cx="617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546431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আলোক পর্যায়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546431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অন্ধকার পর্যায়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3000" y="5562600"/>
            <a:ext cx="457200" cy="228600"/>
          </a:xfrm>
          <a:prstGeom prst="ellipse">
            <a:avLst/>
          </a:prstGeom>
          <a:solidFill>
            <a:srgbClr val="04B0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676400" y="5562600"/>
            <a:ext cx="457200" cy="228600"/>
          </a:xfrm>
          <a:prstGeom prst="ellipse">
            <a:avLst/>
          </a:prstGeom>
          <a:solidFill>
            <a:srgbClr val="04B0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09800" y="5562600"/>
            <a:ext cx="457200" cy="228600"/>
          </a:xfrm>
          <a:prstGeom prst="ellipse">
            <a:avLst/>
          </a:prstGeom>
          <a:solidFill>
            <a:srgbClr val="04B0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43000" y="5867400"/>
            <a:ext cx="457200" cy="228600"/>
          </a:xfrm>
          <a:prstGeom prst="ellipse">
            <a:avLst/>
          </a:prstGeom>
          <a:solidFill>
            <a:srgbClr val="04B0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76400" y="5867400"/>
            <a:ext cx="457200" cy="228600"/>
          </a:xfrm>
          <a:prstGeom prst="ellipse">
            <a:avLst/>
          </a:prstGeom>
          <a:solidFill>
            <a:srgbClr val="04B0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09800" y="5867400"/>
            <a:ext cx="533400" cy="228600"/>
          </a:xfrm>
          <a:prstGeom prst="ellipse">
            <a:avLst/>
          </a:prstGeom>
          <a:solidFill>
            <a:srgbClr val="04B0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6800" y="5029200"/>
            <a:ext cx="14478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19200" y="5029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 700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-304800" y="2895600"/>
            <a:ext cx="4191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4400" y="381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ফেরিডক্সিন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990600" y="381000"/>
            <a:ext cx="15240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>
            <a:off x="-304800" y="457200"/>
            <a:ext cx="6629400" cy="2209800"/>
          </a:xfrm>
          <a:prstGeom prst="arc">
            <a:avLst>
              <a:gd name="adj1" fmla="val 1457595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257800" y="1600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সাইটোক্রোম</a:t>
            </a:r>
            <a:r>
              <a:rPr lang="en-US" sz="2400" dirty="0" smtClean="0"/>
              <a:t> </a:t>
            </a:r>
            <a:r>
              <a:rPr lang="en-US" sz="2400" dirty="0" err="1" smtClean="0"/>
              <a:t>বি</a:t>
            </a:r>
            <a:r>
              <a:rPr lang="en-US" sz="2400" dirty="0" smtClean="0"/>
              <a:t> ৬</a:t>
            </a:r>
            <a:endParaRPr lang="en-US" sz="2400" dirty="0"/>
          </a:p>
        </p:txBody>
      </p:sp>
      <p:sp>
        <p:nvSpPr>
          <p:cNvPr id="40" name="Rectangle 39"/>
          <p:cNvSpPr/>
          <p:nvPr/>
        </p:nvSpPr>
        <p:spPr>
          <a:xfrm>
            <a:off x="5257800" y="1600200"/>
            <a:ext cx="2133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38800" y="3124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প্লাস্টোকুইনন</a:t>
            </a:r>
            <a:endParaRPr lang="en-US" sz="2400" dirty="0"/>
          </a:p>
        </p:txBody>
      </p:sp>
      <p:sp>
        <p:nvSpPr>
          <p:cNvPr id="43" name="Rectangle 42"/>
          <p:cNvSpPr/>
          <p:nvPr/>
        </p:nvSpPr>
        <p:spPr>
          <a:xfrm>
            <a:off x="5638800" y="3124200"/>
            <a:ext cx="1676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572000" y="5029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প্লাস্টোসায়ানিন</a:t>
            </a:r>
            <a:endParaRPr lang="en-US" sz="2400" dirty="0"/>
          </a:p>
        </p:txBody>
      </p:sp>
      <p:sp>
        <p:nvSpPr>
          <p:cNvPr id="71" name="Rectangle 70"/>
          <p:cNvSpPr/>
          <p:nvPr/>
        </p:nvSpPr>
        <p:spPr>
          <a:xfrm>
            <a:off x="4648200" y="5029200"/>
            <a:ext cx="1752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40" idx="2"/>
          </p:cNvCxnSpPr>
          <p:nvPr/>
        </p:nvCxnSpPr>
        <p:spPr>
          <a:xfrm rot="5400000">
            <a:off x="5753100" y="25527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 flipV="1">
            <a:off x="5486400" y="48768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Arc 79"/>
          <p:cNvSpPr/>
          <p:nvPr/>
        </p:nvSpPr>
        <p:spPr>
          <a:xfrm rot="5086586">
            <a:off x="4055259" y="2688102"/>
            <a:ext cx="2646925" cy="201519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Arrow Connector 83"/>
          <p:cNvCxnSpPr/>
          <p:nvPr/>
        </p:nvCxnSpPr>
        <p:spPr>
          <a:xfrm rot="10800000">
            <a:off x="2514600" y="5257800"/>
            <a:ext cx="2057400" cy="47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Sun 94"/>
          <p:cNvSpPr/>
          <p:nvPr/>
        </p:nvSpPr>
        <p:spPr>
          <a:xfrm>
            <a:off x="0" y="1447800"/>
            <a:ext cx="1219200" cy="114300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Arrow Connector 96"/>
          <p:cNvCxnSpPr/>
          <p:nvPr/>
        </p:nvCxnSpPr>
        <p:spPr>
          <a:xfrm rot="16200000" flipH="1">
            <a:off x="304800" y="2590800"/>
            <a:ext cx="4572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 rot="159983">
            <a:off x="1458209" y="473833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0" y="60960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ক্লোরোপ্লাস্ট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3962400" y="60198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চক্রীয়</a:t>
            </a:r>
            <a:r>
              <a:rPr lang="en-US" b="1" dirty="0" smtClean="0"/>
              <a:t> </a:t>
            </a:r>
            <a:r>
              <a:rPr lang="en-US" sz="2000" b="1" dirty="0" err="1" smtClean="0"/>
              <a:t>ফটোফসফোরাইলেশন</a:t>
            </a:r>
            <a:endParaRPr lang="en-US" b="1" dirty="0"/>
          </a:p>
        </p:txBody>
      </p:sp>
      <p:sp>
        <p:nvSpPr>
          <p:cNvPr id="31" name="Curved Down Arrow 30"/>
          <p:cNvSpPr/>
          <p:nvPr/>
        </p:nvSpPr>
        <p:spPr>
          <a:xfrm rot="5400000">
            <a:off x="5105400" y="3429000"/>
            <a:ext cx="1066800" cy="1524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57600" y="3581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ADP+iP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4114800" y="42158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ATP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3657600" y="43434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শক্তি</a:t>
            </a:r>
            <a:endParaRPr lang="en-US" sz="24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6.93889E-18 3.358E-6 L 0.09167 0.377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18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4.94912E-6 L 0.00921 -0.65171 L 0.1375 -0.66396 L 0.25678 -0.65171 L 0.3257 -0.64153 L 0.4356 -0.59435 L 0.47379 -0.56151 L 0.49688 -0.52058 L 0.49844 -0.50416 L 0.49983 -0.13529 L 0.48438 -0.07585 L 0.44948 -0.0185 L 0.34098 0.04718 L -0.00295 0.03261 L -4.72222E-6 -4.94912E-6 Z " pathEditMode="relative" rAng="0" ptsTypes="AAAAAAAAAAAAAAA">
                                      <p:cBhvr>
                                        <p:cTn id="8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0" y="-3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90600" y="5715000"/>
            <a:ext cx="381000" cy="228600"/>
          </a:xfrm>
          <a:prstGeom prst="ellipse">
            <a:avLst/>
          </a:prstGeom>
          <a:solidFill>
            <a:srgbClr val="04B0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447800" y="5715000"/>
            <a:ext cx="381000" cy="228600"/>
          </a:xfrm>
          <a:prstGeom prst="ellipse">
            <a:avLst/>
          </a:prstGeom>
          <a:solidFill>
            <a:srgbClr val="04B0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905000" y="5715000"/>
            <a:ext cx="381000" cy="228600"/>
          </a:xfrm>
          <a:prstGeom prst="ellipse">
            <a:avLst/>
          </a:prstGeom>
          <a:solidFill>
            <a:srgbClr val="04B0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90600" y="5410200"/>
            <a:ext cx="381000" cy="228600"/>
          </a:xfrm>
          <a:prstGeom prst="ellipse">
            <a:avLst/>
          </a:prstGeom>
          <a:solidFill>
            <a:srgbClr val="04B0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47800" y="5410200"/>
            <a:ext cx="381000" cy="228600"/>
          </a:xfrm>
          <a:prstGeom prst="ellipse">
            <a:avLst/>
          </a:prstGeom>
          <a:solidFill>
            <a:srgbClr val="04B0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05000" y="5410200"/>
            <a:ext cx="381000" cy="228600"/>
          </a:xfrm>
          <a:prstGeom prst="ellipse">
            <a:avLst/>
          </a:prstGeom>
          <a:solidFill>
            <a:srgbClr val="04B0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48006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P680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066800" y="4876800"/>
            <a:ext cx="1219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66800" y="13716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/>
              </a:rPr>
              <a:t>প্লাস্টোকুইনোন</a:t>
            </a:r>
            <a:endParaRPr lang="en-US" sz="2000" dirty="0">
              <a:latin typeface="NikoshB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1371600"/>
            <a:ext cx="14478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743200" y="26670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/>
              </a:rPr>
              <a:t>সাইটোক্রোম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বিএফ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2819400" y="2667000"/>
            <a:ext cx="18288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038600" y="3657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/>
              </a:rPr>
              <a:t>প্লাস্টোসায়ানিন</a:t>
            </a:r>
            <a:endParaRPr lang="en-US" sz="2000" dirty="0">
              <a:latin typeface="NikoshBAN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38800" y="4572000"/>
            <a:ext cx="457200" cy="228600"/>
          </a:xfrm>
          <a:prstGeom prst="ellipse">
            <a:avLst/>
          </a:prstGeom>
          <a:solidFill>
            <a:srgbClr val="04B0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72200" y="4572000"/>
            <a:ext cx="457200" cy="228600"/>
          </a:xfrm>
          <a:prstGeom prst="ellipse">
            <a:avLst/>
          </a:prstGeom>
          <a:solidFill>
            <a:srgbClr val="04B0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638800" y="4876800"/>
            <a:ext cx="457200" cy="228600"/>
          </a:xfrm>
          <a:prstGeom prst="ellipse">
            <a:avLst/>
          </a:prstGeom>
          <a:solidFill>
            <a:srgbClr val="04B0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172200" y="4876800"/>
            <a:ext cx="457200" cy="228600"/>
          </a:xfrm>
          <a:prstGeom prst="ellipse">
            <a:avLst/>
          </a:prstGeom>
          <a:solidFill>
            <a:srgbClr val="04B0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05600" y="4572000"/>
            <a:ext cx="457200" cy="228600"/>
          </a:xfrm>
          <a:prstGeom prst="ellipse">
            <a:avLst/>
          </a:prstGeom>
          <a:solidFill>
            <a:srgbClr val="04B0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705600" y="4876800"/>
            <a:ext cx="457200" cy="228600"/>
          </a:xfrm>
          <a:prstGeom prst="ellipse">
            <a:avLst/>
          </a:prstGeom>
          <a:solidFill>
            <a:srgbClr val="04B0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038600" y="3657600"/>
            <a:ext cx="1524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9" idx="0"/>
          </p:cNvCxnSpPr>
          <p:nvPr/>
        </p:nvCxnSpPr>
        <p:spPr>
          <a:xfrm rot="5400000" flipH="1" flipV="1">
            <a:off x="190500" y="3314700"/>
            <a:ext cx="3048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3"/>
          </p:cNvCxnSpPr>
          <p:nvPr/>
        </p:nvCxnSpPr>
        <p:spPr>
          <a:xfrm>
            <a:off x="2590800" y="1600200"/>
            <a:ext cx="9906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810000" y="29718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5" idx="1"/>
          </p:cNvCxnSpPr>
          <p:nvPr/>
        </p:nvCxnSpPr>
        <p:spPr>
          <a:xfrm>
            <a:off x="4953000" y="4038600"/>
            <a:ext cx="752755" cy="566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91200" y="39624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P700</a:t>
            </a:r>
            <a:endParaRPr lang="en-US" sz="3200" dirty="0"/>
          </a:p>
        </p:txBody>
      </p:sp>
      <p:sp>
        <p:nvSpPr>
          <p:cNvPr id="28" name="Rectangle 27"/>
          <p:cNvSpPr/>
          <p:nvPr/>
        </p:nvSpPr>
        <p:spPr>
          <a:xfrm>
            <a:off x="5715000" y="4038600"/>
            <a:ext cx="1295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486400" y="6858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/>
              </a:rPr>
              <a:t>ফেরিডক্সিন</a:t>
            </a:r>
            <a:endParaRPr lang="en-US" sz="2000" dirty="0">
              <a:latin typeface="NikoshBAN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62600" y="685800"/>
            <a:ext cx="1219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rot="5400000" flipH="1" flipV="1">
            <a:off x="4762500" y="2552700"/>
            <a:ext cx="2971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un 36"/>
          <p:cNvSpPr/>
          <p:nvPr/>
        </p:nvSpPr>
        <p:spPr>
          <a:xfrm>
            <a:off x="0" y="1905000"/>
            <a:ext cx="990600" cy="91440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371600" y="4572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48200" y="59068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/>
              </a:rPr>
              <a:t>H</a:t>
            </a:r>
            <a:r>
              <a:rPr lang="en-US" sz="3600" b="1" baseline="-25000" dirty="0" smtClean="0">
                <a:latin typeface="NikoshBAN"/>
              </a:rPr>
              <a:t>2</a:t>
            </a:r>
            <a:r>
              <a:rPr lang="en-US" sz="3600" b="1" dirty="0" smtClean="0">
                <a:latin typeface="NikoshBAN"/>
              </a:rPr>
              <a:t>O</a:t>
            </a:r>
            <a:endParaRPr lang="en-US" sz="3600" b="1" dirty="0">
              <a:latin typeface="NikoshBAN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5257800" y="5638800"/>
            <a:ext cx="1981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4953000" y="57150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7" idx="6"/>
          </p:cNvCxnSpPr>
          <p:nvPr/>
        </p:nvCxnSpPr>
        <p:spPr>
          <a:xfrm rot="10800000" flipV="1">
            <a:off x="2286000" y="5410200"/>
            <a:ext cx="297180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391400" y="5410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2H</a:t>
            </a:r>
            <a:r>
              <a:rPr lang="en-US" sz="3200" strike="sngStrik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3200" strike="sngStrike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77200" y="54102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55" name="TextBox 54"/>
          <p:cNvSpPr txBox="1"/>
          <p:nvPr/>
        </p:nvSpPr>
        <p:spPr>
          <a:xfrm rot="10800000" flipV="1">
            <a:off x="8382000" y="5427145"/>
            <a:ext cx="607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cxnSp>
        <p:nvCxnSpPr>
          <p:cNvPr id="57" name="Straight Arrow Connector 56"/>
          <p:cNvCxnSpPr/>
          <p:nvPr/>
        </p:nvCxnSpPr>
        <p:spPr>
          <a:xfrm rot="16200000" flipH="1">
            <a:off x="381000" y="3048000"/>
            <a:ext cx="4572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6200000" flipH="1">
            <a:off x="647700" y="3162300"/>
            <a:ext cx="5334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239000" y="609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NADP+</a:t>
            </a:r>
            <a:endParaRPr lang="en-US" sz="2400" dirty="0"/>
          </a:p>
        </p:txBody>
      </p:sp>
      <p:sp>
        <p:nvSpPr>
          <p:cNvPr id="64" name="Curved Up Arrow 63"/>
          <p:cNvSpPr/>
          <p:nvPr/>
        </p:nvSpPr>
        <p:spPr>
          <a:xfrm rot="2396412">
            <a:off x="2550908" y="1831926"/>
            <a:ext cx="1600200" cy="457200"/>
          </a:xfrm>
          <a:prstGeom prst="curvedUpArrow">
            <a:avLst>
              <a:gd name="adj1" fmla="val 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819400" y="10623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ADP+ip</a:t>
            </a:r>
            <a:endParaRPr lang="en-US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3962400" y="206758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ATP</a:t>
            </a:r>
            <a:endParaRPr lang="en-US" sz="2800" dirty="0"/>
          </a:p>
        </p:txBody>
      </p:sp>
      <p:cxnSp>
        <p:nvCxnSpPr>
          <p:cNvPr id="68" name="Straight Arrow Connector 67"/>
          <p:cNvCxnSpPr>
            <a:stCxn id="34" idx="3"/>
            <a:endCxn id="60" idx="1"/>
          </p:cNvCxnSpPr>
          <p:nvPr/>
        </p:nvCxnSpPr>
        <p:spPr>
          <a:xfrm flipV="1">
            <a:off x="6781800" y="840433"/>
            <a:ext cx="457200" cy="358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019800" y="3810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876800" y="5410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886200" y="1828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শক্তি</a:t>
            </a:r>
            <a:endParaRPr lang="en-US" sz="2400" dirty="0">
              <a:latin typeface="NikoshBAN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620000" y="228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শক্তি</a:t>
            </a:r>
            <a:endParaRPr lang="en-US" sz="2400" dirty="0">
              <a:latin typeface="NikoshBAN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382000" y="285886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/>
              </a:rPr>
              <a:t>বায়ু</a:t>
            </a:r>
            <a:endParaRPr lang="en-US" sz="3600" dirty="0">
              <a:latin typeface="NikoshBAN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62000" y="58674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ক্লোরোপ্লাস্ট</a:t>
            </a:r>
            <a:endParaRPr lang="en-US" sz="3200" dirty="0">
              <a:latin typeface="NikoshBAN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38200" y="3810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অচক্রীয়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ফটোফসফোরাইলেশন</a:t>
            </a:r>
            <a:endParaRPr lang="en-US" sz="24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4.13506E-6 L 0.06666 0.299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1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4.6161E-6 L 0.06667 0.283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14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9.89824E-7 L 0.01077 -0.50023 L 0.10313 -0.47363 L 0.47691 0.01619 " pathEditMode="relative" ptsTypes="AA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778E-7 -8.87142E-6 L 2.77778E-7 -0.47341 L 0.14601 -0.46925 " pathEditMode="relative" ptsTypes="AAA">
                                      <p:cBhvr>
                                        <p:cTn id="1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2.30342E-6 L 0.07083 -0.70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-354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1997 -0.36263 " pathEditMode="relative" ptsTypes="AA">
                                      <p:cBhvr>
                                        <p:cTn id="1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6 2.95097E-6 C 0.00364 -0.01434 0.00312 -0.00786 0.00312 -0.0185 L 0.00312 -0.03284 L -0.39393 -0.01226 " pathEditMode="relative" ptsTypes="fAAA">
                                      <p:cBhvr>
                                        <p:cTn id="1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3" grpId="0"/>
      <p:bldP spid="55" grpId="0"/>
      <p:bldP spid="69" grpId="0"/>
      <p:bldP spid="70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3122612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981200" y="2286000"/>
            <a:ext cx="4114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2895600" y="0"/>
            <a:ext cx="2209800" cy="160020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33600" y="4191000"/>
            <a:ext cx="3886200" cy="2438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33600" y="2354759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/>
              </a:rPr>
              <a:t>আলোতে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বিক্রীয়া</a:t>
            </a:r>
            <a:endParaRPr lang="en-US" sz="4400" dirty="0">
              <a:latin typeface="NikoshB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8382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O</a:t>
            </a:r>
            <a:endParaRPr lang="en-US" sz="4000" dirty="0"/>
          </a:p>
        </p:txBody>
      </p:sp>
      <p:sp>
        <p:nvSpPr>
          <p:cNvPr id="14" name="Right Arrow 13"/>
          <p:cNvSpPr/>
          <p:nvPr/>
        </p:nvSpPr>
        <p:spPr>
          <a:xfrm rot="2693089">
            <a:off x="971313" y="1580264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62800" y="10668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O</a:t>
            </a:r>
            <a:r>
              <a:rPr lang="en-US" sz="4800" baseline="-25000" dirty="0" smtClean="0"/>
              <a:t>2</a:t>
            </a:r>
            <a:endParaRPr lang="en-US" sz="4800" baseline="-25000" dirty="0"/>
          </a:p>
        </p:txBody>
      </p:sp>
      <p:sp>
        <p:nvSpPr>
          <p:cNvPr id="16" name="Down Arrow 15"/>
          <p:cNvSpPr/>
          <p:nvPr/>
        </p:nvSpPr>
        <p:spPr>
          <a:xfrm rot="13780135" flipH="1">
            <a:off x="6241349" y="2035882"/>
            <a:ext cx="318902" cy="7288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19400" y="5105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ক্যালভিন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চক্র</a:t>
            </a:r>
            <a:r>
              <a:rPr lang="en-US" sz="3200" dirty="0" smtClean="0">
                <a:latin typeface="NikoshBAN"/>
              </a:rPr>
              <a:t> </a:t>
            </a:r>
            <a:endParaRPr lang="en-US" sz="3200" dirty="0">
              <a:latin typeface="NikoshB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</a:t>
            </a:r>
            <a:r>
              <a:rPr lang="en-US" sz="3600" baseline="-25000" dirty="0" smtClean="0"/>
              <a:t>2</a:t>
            </a:r>
            <a:endParaRPr lang="en-US" sz="36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2057400" y="2819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ATP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200400" y="2819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NADPH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7543800" y="55626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শকরা</a:t>
            </a:r>
            <a:endParaRPr lang="en-US" sz="3200" dirty="0">
              <a:latin typeface="NikoshB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01000" y="5334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23" name="Down Arrow 22"/>
          <p:cNvSpPr/>
          <p:nvPr/>
        </p:nvSpPr>
        <p:spPr>
          <a:xfrm rot="17278021" flipH="1">
            <a:off x="6240468" y="5162246"/>
            <a:ext cx="289260" cy="6742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0" y="4267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3467100" y="1485900"/>
            <a:ext cx="381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4076700" y="1562100"/>
            <a:ext cx="381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943600" y="381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আলোক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পর্যায়</a:t>
            </a:r>
            <a:endParaRPr lang="en-US" sz="2800" dirty="0">
              <a:latin typeface="NikoshBAN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3657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অন্ধকার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পর্যায়</a:t>
            </a:r>
            <a:endParaRPr lang="en-US" sz="28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2.25717E-6 L 0.08125 0.097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333 0.03885 L 0.09167 -0.0943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3.59852E-6 L 0.12083 0.152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7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4.56984E-6 L 0.05833 0.188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9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56984E-6 L 0.0375 0.166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8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159 -0.01295 L 0.09514 0.029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2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 -0.02775 C 0.21684 -0.02775 0.3125 0.05157 0.3125 0.14986 C 0.3125 0.24769 0.21684 0.32747 0.1 0.32747 C -0.01753 0.32747 -0.1125 0.24769 -0.1125 0.14986 C -0.1125 0.05157 -0.01753 -0.02775 0.1 -0.02775 Z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3.76503E-6 L 0 0.1387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3.34875E-6 L 3.33333E-6 0.116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/>
      <p:bldP spid="19" grpId="0"/>
      <p:bldP spid="20" grpId="0"/>
      <p:bldP spid="23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5334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0" y="1295400"/>
            <a:ext cx="29718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1524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১।সালোকসংশ্লেসণ</a:t>
            </a:r>
            <a:r>
              <a:rPr lang="bn-BD" sz="3200" dirty="0" smtClean="0">
                <a:solidFill>
                  <a:srgbClr val="7030A0"/>
                </a:solidFill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3200" dirty="0" smtClean="0">
                <a:solidFill>
                  <a:srgbClr val="7030A0"/>
                </a:solidFill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আলোক পর্যায়কে কী কী ভাগে ভাগ কারাযায়?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778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২।সালোকসংস্লেষণে অক্সিজেন কোথা হতে আসে? 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3528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৩।সালোকসংশ্লেসণে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ATP</a:t>
            </a:r>
            <a:r>
              <a:rPr lang="bn-BD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NADPH</a:t>
            </a:r>
            <a:r>
              <a:rPr lang="en-US" sz="3200" baseline="-25000" dirty="0" smtClean="0">
                <a:solidFill>
                  <a:schemeClr val="accent5">
                    <a:lumMod val="50000"/>
                  </a:schemeClr>
                </a:solidFill>
                <a:cs typeface="NikoshBAN" pitchFamily="2" charset="0"/>
              </a:rPr>
              <a:t>2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কীভাবে উৎপণ্ণ হয়?</a:t>
            </a:r>
            <a:endParaRPr lang="en-US" sz="3200" baseline="-250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85800"/>
            <a:ext cx="7470396" cy="4457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562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6CO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+12H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O=C</a:t>
            </a:r>
            <a:r>
              <a:rPr lang="en-US" sz="3600" baseline="-25000" dirty="0" smtClean="0"/>
              <a:t>6</a:t>
            </a:r>
            <a:r>
              <a:rPr lang="en-US" sz="3600" dirty="0" smtClean="0"/>
              <a:t>H</a:t>
            </a:r>
            <a:r>
              <a:rPr lang="en-US" sz="3600" baseline="-25000" dirty="0" smtClean="0"/>
              <a:t>12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6</a:t>
            </a:r>
            <a:r>
              <a:rPr lang="en-US" sz="3600" dirty="0" smtClean="0"/>
              <a:t>+6H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O+6O</a:t>
            </a:r>
            <a:r>
              <a:rPr lang="en-US" sz="3600" baseline="-25000" dirty="0" smtClean="0"/>
              <a:t>2</a:t>
            </a:r>
            <a:endParaRPr lang="en-US" sz="36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parvez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981200"/>
            <a:ext cx="4267200" cy="3810000"/>
          </a:xfrm>
        </p:spPr>
      </p:pic>
      <p:pic>
        <p:nvPicPr>
          <p:cNvPr id="8" name="Content Placeholder 7" descr="Rain24-hour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67200" y="1981200"/>
            <a:ext cx="44196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68404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438400" y="1447800"/>
            <a:ext cx="32004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0" y="2438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সালোকসংশ্লেষন এর গুরুত্ব বর্ণনা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কর।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192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n-BD" sz="13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3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7391400" cy="1752600"/>
          </a:xfrm>
        </p:spPr>
        <p:txBody>
          <a:bodyPr>
            <a:norm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১।সালোকসংশ্লেষণে উদ্ভিদ মাটি থেকে কী গ্রহণকরে?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016514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২।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সালোকসংশ্লেষণের পর্যায় কয়টি?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8006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সালোকসংশ্লেষণে কোন পর্যায়ে গ্লুকোজ উৎপণ্ন হয়?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27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0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মোঃ শাহনাওয়াজ পারভেজ</a:t>
            </a:r>
          </a:p>
          <a:p>
            <a:pPr>
              <a:buNone/>
            </a:pPr>
            <a:r>
              <a:rPr lang="bn-BD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সহকারি শিক্ষক</a:t>
            </a:r>
            <a:endParaRPr lang="en-US" sz="48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মাহবুবেন্নেসা বালিকা উচ্চ বিদ্যালয়      </a:t>
            </a:r>
          </a:p>
          <a:p>
            <a:pPr>
              <a:buNone/>
            </a:pP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সোনাইমুড়ি, নোয়াখালী।</a:t>
            </a:r>
          </a:p>
          <a:p>
            <a:pPr>
              <a:buNone/>
            </a:pP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96600" y="3352800"/>
            <a:ext cx="18473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1219200"/>
            <a:ext cx="7772400" cy="1470025"/>
          </a:xfrm>
          <a:ln w="1905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bn-BD" sz="13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3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7239000" cy="1828800"/>
          </a:xfrm>
        </p:spPr>
        <p:txBody>
          <a:bodyPr>
            <a:noAutofit/>
          </a:bodyPr>
          <a:lstStyle/>
          <a:p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 ও প্রাণির জীবনে সালোকসংশ্লেষণ এর গুরুত্ব মূল্যায়ন কর।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838201"/>
            <a:ext cx="7543800" cy="5714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3703290"/>
            <a:ext cx="7772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533400"/>
            <a:ext cx="7543800" cy="579119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30480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91200" y="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আলোক পর্যায়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35814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অন্ধকার পর্যায়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5334000"/>
          </a:xfrm>
        </p:spPr>
        <p:txBody>
          <a:bodyPr>
            <a:noAutofit/>
          </a:bodyPr>
          <a:lstStyle/>
          <a:p>
            <a:r>
              <a:rPr lang="bn-BD" sz="115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শ্রেণী-নবম</a:t>
            </a:r>
            <a:br>
              <a:rPr lang="bn-BD" sz="115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11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বিষয়-জীব বিজ্ঞান</a:t>
            </a:r>
            <a:endParaRPr lang="en-US" sz="115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>
            <a:normAutofit/>
          </a:bodyPr>
          <a:lstStyle/>
          <a:p>
            <a:r>
              <a:rPr lang="bn-BD" sz="880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1524000"/>
            <a:ext cx="9372600" cy="5105400"/>
          </a:xfrm>
        </p:spPr>
        <p:txBody>
          <a:bodyPr>
            <a:noAutofit/>
          </a:bodyPr>
          <a:lstStyle/>
          <a:p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#সালোকসংশ্লেসন কী তা বলতে পারবে।</a:t>
            </a:r>
            <a:endParaRPr lang="bn-BD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#সালোকসংশ্লেসন এর পর্যায় গুলো চিহ্ণিত করতে পারবে।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#সালোকসংশ্লেসন এর পর্যায় গুলো বর্ণনা করতে পারবে। #সালোকসংশ্লেসন এর গুরু্ত্ব বিশ্লেষণ করতে পারবে।</a:t>
            </a:r>
          </a:p>
          <a:p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ok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09600"/>
            <a:ext cx="4572000" cy="5257800"/>
          </a:xfrm>
          <a:prstGeom prst="rect">
            <a:avLst/>
          </a:prstGeom>
        </p:spPr>
      </p:pic>
      <p:pic>
        <p:nvPicPr>
          <p:cNvPr id="3" name="Picture 2" descr="1291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685800"/>
            <a:ext cx="3962400" cy="51816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6352879">
            <a:off x="2480122" y="6123325"/>
            <a:ext cx="1112519" cy="33089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9968 L -3.33333E-6 -1.481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17068"/>
            <a:ext cx="7162800" cy="6059932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6858000" y="5029200"/>
            <a:ext cx="12954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343400" y="1600200"/>
            <a:ext cx="3810000" cy="76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495800" y="3429000"/>
            <a:ext cx="3657600" cy="76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77200" y="4800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77200" y="323986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কাণ্ড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8153400" y="1364159"/>
            <a:ext cx="944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133600"/>
            <a:ext cx="8686800" cy="186204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সালোকসংশ্লেষণ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1447800"/>
            <a:ext cx="4630243" cy="403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3657600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2895600"/>
            <a:ext cx="1524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4355068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44958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2362200"/>
            <a:ext cx="838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16764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752600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2997490" y="2184112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নিওক্লিয়াস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133600" y="838200"/>
            <a:ext cx="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5400" y="228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ক্লোরোপ্লাস্ট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81000" y="457200"/>
            <a:ext cx="685800" cy="5334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chlorpl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1" y="990600"/>
            <a:ext cx="4724399" cy="4648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86400" y="57912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ক্লোরোপ্লাস্ট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79316E-6 L 0.10416 0.105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h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81000"/>
            <a:ext cx="7010400" cy="625678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946400" y="5918200"/>
            <a:ext cx="50800" cy="50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403600" y="6096000"/>
            <a:ext cx="50800" cy="76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flipV="1">
            <a:off x="4114800" y="5715000"/>
            <a:ext cx="152400" cy="76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H="1" flipV="1">
            <a:off x="6583680" y="3810000"/>
            <a:ext cx="45719" cy="76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V="1">
            <a:off x="5791200" y="6019800"/>
            <a:ext cx="2286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48000" y="6019800"/>
            <a:ext cx="2286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14800" y="457200"/>
            <a:ext cx="434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3733800"/>
            <a:ext cx="1981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কার্বণ ডাই অক্সাইড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2133600"/>
            <a:ext cx="1600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4267201"/>
            <a:ext cx="914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6477000" y="32766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o</a:t>
            </a:r>
            <a:r>
              <a:rPr lang="en-US" sz="4800" baseline="-25000" dirty="0" smtClean="0"/>
              <a:t>2</a:t>
            </a:r>
            <a:endParaRPr lang="en-US" sz="48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4038600" y="3886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শর্করা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0.0134 C 0.00539 -0.02403 0.00938 -0.02796 0.01858 -0.03189 C 0.02743 -0.04922 0.01806 -0.03559 0.03733 -0.04437 C 0.03993 -0.04553 0.04167 -0.04922 0.04427 -0.05061 C 0.05018 -0.05362 0.05677 -0.05408 0.06285 -0.05662 C 0.06858 -0.08042 0.06042 -0.05685 0.09306 -0.0691 C 0.09566 -0.07002 0.09618 -0.07534 0.09775 -0.07834 C 0.1033 -0.10146 0.11667 -0.09522 0.1349 -0.09706 C 0.14497 -0.09822 0.15504 -0.09914 0.16511 -0.10007 C 0.17639 -0.10492 0.18837 -0.10631 0.2 -0.10931 C 0.20539 -0.12988 0.22066 -0.13034 0.2349 -0.13404 C 0.2507 -0.1657 0.25521 -0.20291 0.23733 -0.23943 C 0.23125 -0.26993 0.2125 -0.26831 0.19306 -0.2734 C 0.18056 -0.27663 0.1698 -0.28033 0.15816 -0.28588 C 0.1566 -0.28888 0.15573 -0.29304 0.15348 -0.29512 C 0.15087 -0.29743 0.14723 -0.29697 0.14427 -0.29813 C 0.13785 -0.30067 0.13247 -0.30414 0.12795 -0.31061 " pathEditMode="relative" rAng="0" ptsTypes="fff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-14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3.25861E-7 C 0.00538 -0.01063 0.00937 -0.01456 0.01857 -0.01849 C 0.02083 -0.0275 0.02309 -0.04322 0.03021 -0.04946 C 0.04357 -0.06124 0.08802 -0.0587 0.0908 -0.05893 C 0.11302 -0.06864 0.07968 -0.05246 0.10468 -0.07118 C 0.10902 -0.07442 0.11857 -0.07742 0.11857 -0.07719 C 0.12934 -0.0869 0.13211 -0.08135 0.13958 -0.09591 C 0.13889 -0.11347 0.13923 -0.13127 0.13732 -0.1486 C 0.13698 -0.1523 0.13385 -0.15461 0.13264 -0.15785 C 0.12934 -0.16663 0.12795 -0.17657 0.12569 -0.18581 C 0.125 -0.18881 0.12326 -0.19505 0.12326 -0.19482 C 0.12413 -0.21562 0.12361 -0.23642 0.12569 -0.25699 C 0.12604 -0.26069 0.12899 -0.263 0.13021 -0.26624 C 0.14166 -0.29674 0.16007 -0.29651 0.18385 -0.30021 C 0.20833 -0.30876 0.20625 -0.30945 0.24896 -0.30021 C 0.25139 -0.29975 0.2493 -0.29281 0.25121 -0.29096 C 0.25312 -0.28912 0.2559 -0.29096 0.25816 -0.29096 " pathEditMode="relative" rAng="0" ptsTypes="ffffffffffffffff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0" y="-15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5E-6 -3.35798E-6 C 0.09531 -0.00093 0.19063 0.00092 0.28594 -0.00301 C 0.28872 -0.00324 0.2882 -0.01063 0.29063 -0.01225 C 0.29497 -0.01502 0.3 -0.01433 0.30469 -0.01549 C 0.30729 -0.02981 0.30695 -0.02357 0.30695 -0.03397 " pathEditMode="relative" ptsTypes="ffff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61111E-6 3.46892E-6 C 0.00156 -0.00416 0.00191 -0.00971 0.00469 -0.01248 C 0.00851 -0.01641 0.01858 -0.01872 0.01858 -0.01872 C 0.02153 -0.03004 0.02622 -0.03906 0.03021 -0.04969 C 0.03403 -0.05986 0.03194 -0.07488 0.03715 -0.08366 C 0.03889 -0.08666 0.04184 -0.08782 0.04427 -0.0899 C 0.04948 -0.11116 0.04219 -0.0862 0.05347 -0.10839 C 0.05486 -0.11116 0.05469 -0.11486 0.0559 -0.11763 C 0.06319 -0.13497 0.06337 -0.13404 0.07205 -0.1456 C 0.07292 -0.15068 0.07222 -0.15669 0.07448 -0.16108 C 0.07587 -0.16385 0.07969 -0.16177 0.08142 -0.16409 C 0.08316 -0.1664 0.08212 -0.17102 0.08368 -0.17356 C 0.08542 -0.17657 0.08837 -0.17749 0.0908 -0.17957 C 0.09236 -0.18281 0.09531 -0.18905 0.09531 -0.18905 " pathEditMode="relative" ptsTypes="fffffffffffff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/>
      <p:bldP spid="14" grpId="0"/>
      <p:bldP spid="1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223</Words>
  <Application>Microsoft Office PowerPoint</Application>
  <PresentationFormat>On-screen Show (4:3)</PresentationFormat>
  <Paragraphs>88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Solstice</vt:lpstr>
      <vt:lpstr>Oriel</vt:lpstr>
      <vt:lpstr>PowerPoint Presentation</vt:lpstr>
      <vt:lpstr>শিক্ষক পরিচিতি</vt:lpstr>
      <vt:lpstr>শ্রেণী-নবম বিষয়-জীব বিজ্ঞান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বাড়ির কাজ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User</cp:lastModifiedBy>
  <cp:revision>99</cp:revision>
  <dcterms:created xsi:type="dcterms:W3CDTF">2006-08-16T00:00:00Z</dcterms:created>
  <dcterms:modified xsi:type="dcterms:W3CDTF">2013-04-12T10:55:42Z</dcterms:modified>
</cp:coreProperties>
</file>